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83" r:id="rId2"/>
    <p:sldId id="279" r:id="rId3"/>
    <p:sldId id="258" r:id="rId4"/>
    <p:sldId id="281" r:id="rId5"/>
    <p:sldId id="284" r:id="rId6"/>
    <p:sldId id="264" r:id="rId7"/>
    <p:sldId id="265" r:id="rId8"/>
    <p:sldId id="266" r:id="rId9"/>
    <p:sldId id="267" r:id="rId10"/>
    <p:sldId id="268" r:id="rId11"/>
    <p:sldId id="272" r:id="rId12"/>
    <p:sldId id="275" r:id="rId13"/>
    <p:sldId id="276" r:id="rId14"/>
    <p:sldId id="277" r:id="rId15"/>
    <p:sldId id="282" r:id="rId16"/>
    <p:sldId id="28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E8E546-DFD6-43F4-BD23-E66BCA5C915E}">
          <p14:sldIdLst>
            <p14:sldId id="283"/>
            <p14:sldId id="279"/>
            <p14:sldId id="258"/>
            <p14:sldId id="281"/>
            <p14:sldId id="284"/>
            <p14:sldId id="264"/>
            <p14:sldId id="265"/>
            <p14:sldId id="266"/>
            <p14:sldId id="267"/>
            <p14:sldId id="268"/>
            <p14:sldId id="272"/>
            <p14:sldId id="275"/>
            <p14:sldId id="276"/>
            <p14:sldId id="277"/>
            <p14:sldId id="282"/>
            <p14:sldId id="28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2" end="16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836" autoAdjust="0"/>
    <p:restoredTop sz="81851" autoAdjust="0"/>
  </p:normalViewPr>
  <p:slideViewPr>
    <p:cSldViewPr>
      <p:cViewPr varScale="1">
        <p:scale>
          <a:sx n="60" d="100"/>
          <a:sy n="60" d="100"/>
        </p:scale>
        <p:origin x="-164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172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EB3B6-0989-493F-9097-FE659DFDFFCD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2AAEE-1C68-4B51-8D24-4D96F9936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19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Welcome! This presentation will cover how to open a new search and what changes are allowed after</a:t>
            </a:r>
            <a:r>
              <a:rPr lang="en-US" altLang="en-US" baseline="0" dirty="0" smtClean="0"/>
              <a:t> the ad is posted. </a:t>
            </a:r>
            <a:r>
              <a:rPr lang="en-US" altLang="en-US" dirty="0" smtClean="0"/>
              <a:t>So let’s get started!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2AAEE-1C68-4B51-8D24-4D96F9936C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85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2AAEE-1C68-4B51-8D24-4D96F9936C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61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2AAEE-1C68-4B51-8D24-4D96F9936C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68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2AAEE-1C68-4B51-8D24-4D96F9936C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95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2AAEE-1C68-4B51-8D24-4D96F9936C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76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535064-C52F-40E2-A603-B44E23BDAF15}" type="datetime1">
              <a:rPr lang="en-US" smtClean="0"/>
              <a:t>10/28/2015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A5BF5-773E-43EE-81F7-EFA95722A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241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1A8108-E5F7-48C4-A067-56582406C495}" type="datetime1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A5BF5-773E-43EE-81F7-EFA95722A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41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9B6702-5708-4EC1-BC07-ABF340AE0AF1}" type="datetime1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A5BF5-773E-43EE-81F7-EFA95722A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5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84E083-3CA4-428E-AFB1-2442FD3BA6F9}" type="datetime1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A5BF5-773E-43EE-81F7-EFA95722A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1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783EFE-D4EF-41DA-9CCF-AFBAEFF95582}" type="datetime1">
              <a:rPr lang="en-US" smtClean="0"/>
              <a:t>10/28/2015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A5BF5-773E-43EE-81F7-EFA95722A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37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75C0CF-3342-4C9F-81F6-F22B012775F3}" type="datetime1">
              <a:rPr lang="en-US" smtClean="0"/>
              <a:t>10/28/2015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A5BF5-773E-43EE-81F7-EFA95722A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57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DF5462-B7F2-4358-A2D8-510B1DC73A1A}" type="datetime1">
              <a:rPr lang="en-US" smtClean="0"/>
              <a:t>10/28/2015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A5BF5-773E-43EE-81F7-EFA95722A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5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51E001-7A30-4C5F-A591-438FDA93532A}" type="datetime1">
              <a:rPr lang="en-US" smtClean="0"/>
              <a:t>10/28/2015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A5BF5-773E-43EE-81F7-EFA95722A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92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F7279-B433-4036-A927-9A01B9CC1D28}" type="datetime1">
              <a:rPr lang="en-US" smtClean="0"/>
              <a:t>10/28/2015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A5BF5-773E-43EE-81F7-EFA95722A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48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9882F5-DA3E-4288-B7A1-E1FBDCE821FE}" type="datetime1">
              <a:rPr lang="en-US" smtClean="0"/>
              <a:t>10/28/2015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A5BF5-773E-43EE-81F7-EFA95722A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4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8A112A-90F9-4D77-9825-338DCE26D874}" type="datetime1">
              <a:rPr lang="en-US" smtClean="0"/>
              <a:t>10/28/2015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A5BF5-773E-43EE-81F7-EFA95722A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93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A1DD2E4-9552-4B3F-A032-8C11BD42B6DF}" type="datetime1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E3BA5BF5-773E-43EE-81F7-EFA95722AAD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365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7" Type="http://schemas.openxmlformats.org/officeDocument/2006/relationships/image" Target="../media/image2.png"/><Relationship Id="rId2" Type="http://schemas.microsoft.com/office/2007/relationships/media" Target="../media/media9.wav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.png"/><Relationship Id="rId5" Type="http://schemas.openxmlformats.org/officeDocument/2006/relationships/hyperlink" Target="http://academicaffairs.ucsf.edu/academic-personnel/recruitment-retention/sections/recruitmentforms.php" TargetMode="Externa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4.wav"/><Relationship Id="rId7" Type="http://schemas.openxmlformats.org/officeDocument/2006/relationships/image" Target="../media/image22.png"/><Relationship Id="rId2" Type="http://schemas.microsoft.com/office/2007/relationships/media" Target="../media/media14.wav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academicaffairs.ucsf.edu/academic-personnel/recruitment-retention/sections/recruitmentteam.php" TargetMode="Externa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hyperlink" Target="mailto:Ronald.Ong@ucsf.edu" TargetMode="External"/><Relationship Id="rId5" Type="http://schemas.openxmlformats.org/officeDocument/2006/relationships/hyperlink" Target="mailto:Tiffany.Hom@ucsf.edu" TargetMode="External"/><Relationship Id="rId4" Type="http://schemas.openxmlformats.org/officeDocument/2006/relationships/hyperlink" Target="mailto:Jennifer.Polce@ucsf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hyperlink" Target="http://academicaffairs.ucsf.edu/academic-personnel/recruitment-retention/sections/recruitmentforms.php" TargetMode="External"/><Relationship Id="rId5" Type="http://schemas.openxmlformats.org/officeDocument/2006/relationships/hyperlink" Target="http://academicaffairs.ucsf.edu/academic-personnel/recruitment-retention/sections/recruitmentteam.php" TargetMode="External"/><Relationship Id="rId4" Type="http://schemas.openxmlformats.org/officeDocument/2006/relationships/hyperlink" Target="http://academicaffairs.ucsf.edu/academic-personnel/recruitment-retention/media/Search%20Initiation%20Request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2.png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2.png"/><Relationship Id="rId2" Type="http://schemas.microsoft.com/office/2007/relationships/media" Target="../media/media7.wav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5BF5-773E-43EE-81F7-EFA95722AAD0}" type="slidenum">
              <a:rPr lang="en-US" smtClean="0"/>
              <a:t>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1981200"/>
            <a:ext cx="8534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4343C1"/>
                </a:solidFill>
              </a:rPr>
              <a:t>Press the F5 key</a:t>
            </a:r>
          </a:p>
          <a:p>
            <a:pPr algn="ctr"/>
            <a:r>
              <a:rPr lang="en-US" altLang="en-US" sz="4800" b="1" dirty="0">
                <a:solidFill>
                  <a:srgbClr val="4343C1"/>
                </a:solidFill>
              </a:rPr>
              <a:t>on your keyboard</a:t>
            </a:r>
          </a:p>
          <a:p>
            <a:pPr algn="ctr"/>
            <a:r>
              <a:rPr lang="en-US" altLang="en-US" sz="4800" b="1" dirty="0">
                <a:solidFill>
                  <a:srgbClr val="4343C1"/>
                </a:solidFill>
              </a:rPr>
              <a:t>to begin this module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20108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5BF5-773E-43EE-81F7-EFA95722AAD0}" type="slidenum">
              <a:rPr lang="en-US" smtClean="0"/>
              <a:t>10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72" y="457200"/>
            <a:ext cx="858773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49530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X</a:t>
            </a:r>
            <a:endParaRPr lang="en-US" b="1" dirty="0"/>
          </a:p>
        </p:txBody>
      </p:sp>
      <p:sp>
        <p:nvSpPr>
          <p:cNvPr id="4" name="Oval 3"/>
          <p:cNvSpPr/>
          <p:nvPr/>
        </p:nvSpPr>
        <p:spPr>
          <a:xfrm>
            <a:off x="5255" y="4380186"/>
            <a:ext cx="8884650" cy="22492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761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58"/>
    </mc:Choice>
    <mc:Fallback xmlns="">
      <p:transition spd="slow" advTm="21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Advertisement Templates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637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5BF5-773E-43EE-81F7-EFA95722AAD0}" type="slidenum">
              <a:rPr lang="en-US" smtClean="0"/>
              <a:t>11</a:t>
            </a:fld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2971800" y="4800600"/>
            <a:ext cx="914400" cy="533400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04799" y="1447800"/>
            <a:ext cx="8715495" cy="5181600"/>
            <a:chOff x="304799" y="1447800"/>
            <a:chExt cx="8715495" cy="5181600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799" y="1447800"/>
              <a:ext cx="8715495" cy="518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038600" y="4858043"/>
              <a:ext cx="480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Click </a:t>
              </a:r>
              <a:r>
                <a:rPr lang="en-US" dirty="0" smtClean="0">
                  <a:hlinkClick r:id="rId5"/>
                </a:rPr>
                <a:t>here </a:t>
              </a:r>
              <a:r>
                <a:rPr lang="en-US" dirty="0" smtClean="0"/>
                <a:t>for the Advertisement Templates</a:t>
              </a:r>
              <a:endParaRPr lang="en-US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038600" y="4648200"/>
              <a:ext cx="4572000" cy="838200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Left Arrow 8"/>
          <p:cNvSpPr/>
          <p:nvPr/>
        </p:nvSpPr>
        <p:spPr>
          <a:xfrm>
            <a:off x="2971800" y="4800600"/>
            <a:ext cx="914400" cy="533400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04"/>
    </mc:Choice>
    <mc:Fallback xmlns="">
      <p:transition spd="slow" advTm="15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Completing the Advertisement Template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5BF5-773E-43EE-81F7-EFA95722AAD0}" type="slidenum">
              <a:rPr lang="en-US" smtClean="0"/>
              <a:t>12</a:t>
            </a:fld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67034"/>
            <a:ext cx="8229600" cy="513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8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35"/>
    </mc:Choice>
    <mc:Fallback xmlns="">
      <p:transition spd="slow" advTm="31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Completing the Advertisement Template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5BF5-773E-43EE-81F7-EFA95722AAD0}" type="slidenum">
              <a:rPr lang="en-US" smtClean="0"/>
              <a:t>13</a:t>
            </a:fld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4038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4038600" cy="252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324" y="4292112"/>
            <a:ext cx="4523476" cy="210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1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56"/>
    </mc:Choice>
    <mc:Fallback xmlns="">
      <p:transition spd="slow" advTm="30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Sample Advertisement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5BF5-773E-43EE-81F7-EFA95722AAD0}" type="slidenum">
              <a:rPr lang="en-US" smtClean="0"/>
              <a:t>14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19225"/>
            <a:ext cx="5133975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5" y="1447360"/>
            <a:ext cx="3228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86" y="2924175"/>
            <a:ext cx="24669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5" y="4419600"/>
            <a:ext cx="2476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5286375"/>
            <a:ext cx="34575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1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09"/>
    </mc:Choice>
    <mc:Fallback xmlns="">
      <p:transition spd="slow" advTm="14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Review your Academic Recruitment Plan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5BF5-773E-43EE-81F7-EFA95722AAD0}" type="slidenum">
              <a:rPr lang="en-US" smtClean="0"/>
              <a:t>15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599"/>
            <a:ext cx="8305800" cy="506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808752" y="2286000"/>
            <a:ext cx="6954248" cy="728662"/>
            <a:chOff x="1066800" y="2438511"/>
            <a:chExt cx="6954248" cy="72866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438511"/>
              <a:ext cx="6954248" cy="72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ounded Rectangle 21"/>
            <p:cNvSpPr/>
            <p:nvPr/>
          </p:nvSpPr>
          <p:spPr>
            <a:xfrm>
              <a:off x="1066800" y="2572555"/>
              <a:ext cx="6629400" cy="594618"/>
            </a:xfrm>
            <a:prstGeom prst="round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457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53"/>
    </mc:Choice>
    <mc:Fallback xmlns="">
      <p:transition spd="slow" advTm="35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5BF5-773E-43EE-81F7-EFA95722AAD0}" type="slidenum">
              <a:rPr lang="en-US" smtClean="0"/>
              <a:t>16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00" y="838200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 cap="none" dirty="0" smtClean="0">
                <a:solidFill>
                  <a:schemeClr val="bg1"/>
                </a:solidFill>
              </a:rPr>
              <a:t>Thank you!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828800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cap="none" dirty="0" smtClean="0">
                <a:solidFill>
                  <a:schemeClr val="bg1"/>
                </a:solidFill>
              </a:rPr>
              <a:t>For questions related to the material covered during this presentation, please contact the Academic Affairs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3158966"/>
            <a:ext cx="85344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cap="none" dirty="0" smtClean="0">
                <a:solidFill>
                  <a:schemeClr val="bg1"/>
                </a:solidFill>
              </a:rPr>
              <a:t>Recruitment Team:</a:t>
            </a:r>
          </a:p>
          <a:p>
            <a:endParaRPr lang="en-US" sz="2800" b="1" dirty="0"/>
          </a:p>
          <a:p>
            <a:r>
              <a:rPr lang="en-US" altLang="en-US" sz="2800" b="1" cap="none" dirty="0" smtClean="0">
                <a:solidFill>
                  <a:schemeClr val="bg1"/>
                </a:solidFill>
              </a:rPr>
              <a:t>Jennifer Polce  </a:t>
            </a:r>
            <a:r>
              <a:rPr lang="en-US" altLang="en-US" sz="2800" b="1" cap="none" dirty="0" smtClean="0">
                <a:hlinkClick r:id="rId4"/>
              </a:rPr>
              <a:t>Jennifer.Polce@ucsf.edu</a:t>
            </a:r>
            <a:r>
              <a:rPr lang="en-US" altLang="en-US" sz="2800" b="1" cap="none" dirty="0" smtClean="0"/>
              <a:t/>
            </a:r>
            <a:br>
              <a:rPr lang="en-US" altLang="en-US" sz="2800" b="1" cap="none" dirty="0" smtClean="0"/>
            </a:br>
            <a:r>
              <a:rPr lang="en-US" altLang="en-US" sz="2800" b="1" cap="none" dirty="0" smtClean="0">
                <a:solidFill>
                  <a:schemeClr val="bg1"/>
                </a:solidFill>
              </a:rPr>
              <a:t>Tiffany Hom  </a:t>
            </a:r>
            <a:r>
              <a:rPr lang="en-US" altLang="en-US" sz="2800" b="1" cap="none" dirty="0" smtClean="0">
                <a:hlinkClick r:id="rId5"/>
              </a:rPr>
              <a:t>Tiffany.Hom@ucsf.edu</a:t>
            </a:r>
            <a:r>
              <a:rPr lang="en-US" altLang="en-US" sz="2800" b="1" cap="none" dirty="0" smtClean="0"/>
              <a:t/>
            </a:r>
            <a:br>
              <a:rPr lang="en-US" altLang="en-US" sz="2800" b="1" cap="none" dirty="0" smtClean="0"/>
            </a:br>
            <a:r>
              <a:rPr lang="en-US" altLang="en-US" sz="2800" b="1" cap="none" dirty="0" smtClean="0">
                <a:solidFill>
                  <a:schemeClr val="bg1"/>
                </a:solidFill>
              </a:rPr>
              <a:t>Ronald Ong  </a:t>
            </a:r>
            <a:r>
              <a:rPr lang="en-US" altLang="en-US" sz="2800" b="1" cap="none" dirty="0" smtClean="0">
                <a:hlinkClick r:id="rId6"/>
              </a:rPr>
              <a:t>Ronald.Ong@ucsf.edu</a:t>
            </a:r>
            <a:r>
              <a:rPr lang="en-US" altLang="en-US" b="1" cap="none" dirty="0" smtClean="0"/>
              <a:t/>
            </a:r>
            <a:br>
              <a:rPr lang="en-US" altLang="en-US" b="1" cap="none" dirty="0" smtClean="0"/>
            </a:br>
            <a:r>
              <a:rPr lang="en-US" altLang="en-US" b="1" cap="none" dirty="0" smtClean="0"/>
              <a:t/>
            </a:r>
            <a:br>
              <a:rPr lang="en-US" altLang="en-US" b="1" cap="none" dirty="0" smtClean="0"/>
            </a:br>
            <a:r>
              <a:rPr lang="en-US" altLang="en-US" sz="1200" cap="none" dirty="0" smtClean="0">
                <a:hlinkClick r:id="rId7"/>
              </a:rPr>
              <a:t>http://academicaffairs.ucsf.edu/academic-personnel/recruitment-retention/sections/recruitmentteam.php</a:t>
            </a:r>
            <a:endParaRPr lang="en-US" dirty="0"/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20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09"/>
    </mc:Choice>
    <mc:Fallback>
      <p:transition spd="slow" advTm="10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none" dirty="0" smtClean="0">
                <a:solidFill>
                  <a:schemeClr val="tx1"/>
                </a:solidFill>
              </a:rPr>
              <a:t>Search Initiation 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5BF5-773E-43EE-81F7-EFA95722AAD0}" type="slidenum">
              <a:rPr lang="en-US" smtClean="0"/>
              <a:t>2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3"/>
    </mc:Choice>
    <mc:Fallback xmlns="">
      <p:transition spd="slow" advTm="5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smtClean="0"/>
              <a:t>How do I open a new search?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Complete the Search Initiation form found </a:t>
            </a:r>
            <a:r>
              <a:rPr lang="en-US" dirty="0" smtClean="0">
                <a:hlinkClick r:id="rId4"/>
              </a:rPr>
              <a:t>here</a:t>
            </a:r>
            <a:r>
              <a:rPr lang="en-US" dirty="0" smtClean="0"/>
              <a:t>, or call your </a:t>
            </a:r>
            <a:r>
              <a:rPr lang="en-US" dirty="0" smtClean="0">
                <a:hlinkClick r:id="rId5"/>
              </a:rPr>
              <a:t>Academic Affairs Recruitment Specialist</a:t>
            </a:r>
            <a:r>
              <a:rPr lang="en-US" dirty="0" smtClean="0"/>
              <a:t> for assistance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In addition to the Search Initiation Request form attach a draft of your advertisement, or click </a:t>
            </a:r>
            <a:r>
              <a:rPr lang="en-US" dirty="0" smtClean="0">
                <a:hlinkClick r:id="rId6"/>
              </a:rPr>
              <a:t>here </a:t>
            </a:r>
            <a:r>
              <a:rPr lang="en-US" dirty="0" smtClean="0"/>
              <a:t>for advertisement templates </a:t>
            </a:r>
          </a:p>
          <a:p>
            <a:endParaRPr lang="en-US" dirty="0"/>
          </a:p>
          <a:p>
            <a:r>
              <a:rPr lang="en-US" dirty="0" smtClean="0"/>
              <a:t>Submit both documents to your Academic Affairs Recruitment Specialist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5BF5-773E-43EE-81F7-EFA95722AAD0}" type="slidenum">
              <a:rPr lang="en-US" smtClean="0"/>
              <a:t>3</a:t>
            </a:fld>
            <a:endParaRPr lang="en-US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06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56"/>
    </mc:Choice>
    <mc:Fallback>
      <p:transition spd="slow" advTm="27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3413"/>
            <a:ext cx="8153400" cy="59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5BF5-773E-43EE-81F7-EFA95722AAD0}" type="slidenum">
              <a:rPr lang="en-US" smtClean="0"/>
              <a:t>4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57200" y="3733800"/>
            <a:ext cx="7620000" cy="838200"/>
          </a:xfrm>
          <a:prstGeom prst="round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57200" y="4572000"/>
            <a:ext cx="7772400" cy="762000"/>
          </a:xfrm>
          <a:prstGeom prst="round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52400" y="5334000"/>
            <a:ext cx="8382000" cy="12854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578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21"/>
    </mc:Choice>
    <mc:Fallback xmlns="">
      <p:transition spd="slow" advTm="39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1" animBg="1"/>
      <p:bldP spid="8" grpId="2" animBg="1"/>
      <p:bldP spid="11" grpId="0" animBg="1"/>
      <p:bldP spid="11" grpId="1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5BF5-773E-43EE-81F7-EFA95722AAD0}" type="slidenum">
              <a:rPr lang="en-US" smtClean="0"/>
              <a:t>5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881822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28600" y="1524000"/>
            <a:ext cx="8610600" cy="21336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28600" y="3657600"/>
            <a:ext cx="8818228" cy="23622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534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66"/>
    </mc:Choice>
    <mc:Fallback xmlns="">
      <p:transition spd="slow" advTm="49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5" y="838200"/>
            <a:ext cx="801858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5BF5-773E-43EE-81F7-EFA95722AAD0}" type="slidenum">
              <a:rPr lang="en-US" smtClean="0"/>
              <a:t>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14400" y="1673423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X</a:t>
            </a:r>
            <a:endParaRPr lang="en-US" sz="14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762000" y="1981200"/>
            <a:ext cx="7772400" cy="14478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76400" y="167640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X</a:t>
            </a:r>
            <a:endParaRPr lang="en-US" sz="14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762000" y="3352800"/>
            <a:ext cx="7772400" cy="14478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62000" y="4800600"/>
            <a:ext cx="7772400" cy="15240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68215" y="685800"/>
            <a:ext cx="7866185" cy="7620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210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07"/>
    </mc:Choice>
    <mc:Fallback xmlns="">
      <p:transition spd="slow" advTm="39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2" grpId="0"/>
      <p:bldP spid="12" grpId="1"/>
      <p:bldP spid="13" grpId="0" animBg="1"/>
      <p:bldP spid="13" grpId="1" animBg="1"/>
      <p:bldP spid="16" grpId="0"/>
      <p:bldP spid="17" grpId="0" animBg="1"/>
      <p:bldP spid="17" grpId="1" animBg="1"/>
      <p:bldP spid="6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70" y="762000"/>
            <a:ext cx="865353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5BF5-773E-43EE-81F7-EFA95722AAD0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9600" y="22860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228600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X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289560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X</a:t>
            </a:r>
            <a:endParaRPr lang="en-US" sz="1400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228600" y="3962400"/>
            <a:ext cx="8458200" cy="24384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619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53"/>
    </mc:Choice>
    <mc:Fallback xmlns="">
      <p:transition spd="slow" advTm="40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6" grpId="0"/>
      <p:bldP spid="6" grpId="1"/>
      <p:bldP spid="8" grpId="0"/>
      <p:bldP spid="8" grpId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399"/>
            <a:ext cx="8382000" cy="611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5BF5-773E-43EE-81F7-EFA95722AAD0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9600" y="3352800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X</a:t>
            </a:r>
            <a:endParaRPr lang="en-US" sz="14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457200" y="3660577"/>
            <a:ext cx="7924800" cy="1521023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010400" y="4421088"/>
            <a:ext cx="1219200" cy="7605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152400" y="5105400"/>
            <a:ext cx="457200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04800" y="533399"/>
            <a:ext cx="8534400" cy="2590801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71600" y="3352800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X</a:t>
            </a:r>
            <a:endParaRPr lang="en-US" sz="1400" b="1" dirty="0"/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328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35"/>
    </mc:Choice>
    <mc:Fallback xmlns="">
      <p:transition spd="slow" advTm="37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/>
      <p:bldP spid="3" grpId="1"/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  <p:bldP spid="7" grpId="1" animBg="1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A5BF5-773E-43EE-81F7-EFA95722AAD0}" type="slidenum">
              <a:rPr lang="en-US" smtClean="0"/>
              <a:t>9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80" y="609601"/>
            <a:ext cx="6823019" cy="359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3886200"/>
            <a:ext cx="67246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76"/>
    </mc:Choice>
    <mc:Fallback xmlns="">
      <p:transition spd="slow" advTm="29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0.2|0.6|12.4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32.4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0.1|6.6|1.6|3.2|0.9|1.3|2.8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.2|20.8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7.8|3.9|2.9|4.2|2.5|2.1|1.3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1179</TotalTime>
  <Words>173</Words>
  <Application>Microsoft Office PowerPoint</Application>
  <PresentationFormat>On-screen Show (4:3)</PresentationFormat>
  <Paragraphs>50</Paragraphs>
  <Slides>16</Slides>
  <Notes>5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Clarity</vt:lpstr>
      <vt:lpstr>PowerPoint Presentation</vt:lpstr>
      <vt:lpstr>Search Initiation Overview</vt:lpstr>
      <vt:lpstr>How do I open a new search?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Advertisement Templates</vt:lpstr>
      <vt:lpstr>Completing the Advertisement Template</vt:lpstr>
      <vt:lpstr>Completing the Advertisement Template</vt:lpstr>
      <vt:lpstr>Sample Advertisement</vt:lpstr>
      <vt:lpstr>Review your Academic Recruitment Plan</vt:lpstr>
      <vt:lpstr>PowerPoint Presentation</vt:lpstr>
    </vt:vector>
  </TitlesOfParts>
  <Company>UCSF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Hom, Tiffany</dc:creator>
  <cp:lastModifiedBy>Hom, Tiffany</cp:lastModifiedBy>
  <cp:revision>85</cp:revision>
  <dcterms:created xsi:type="dcterms:W3CDTF">2015-10-18T21:56:35Z</dcterms:created>
  <dcterms:modified xsi:type="dcterms:W3CDTF">2015-10-29T04:57:30Z</dcterms:modified>
</cp:coreProperties>
</file>